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1"/>
  </p:notesMasterIdLst>
  <p:sldIdLst>
    <p:sldId id="424" r:id="rId2"/>
    <p:sldId id="425" r:id="rId3"/>
    <p:sldId id="422" r:id="rId4"/>
    <p:sldId id="411" r:id="rId5"/>
    <p:sldId id="412" r:id="rId6"/>
    <p:sldId id="413" r:id="rId7"/>
    <p:sldId id="414" r:id="rId8"/>
    <p:sldId id="423" r:id="rId9"/>
    <p:sldId id="420" r:id="rId10"/>
    <p:sldId id="421" r:id="rId11"/>
    <p:sldId id="370" r:id="rId12"/>
    <p:sldId id="352" r:id="rId13"/>
    <p:sldId id="353" r:id="rId14"/>
    <p:sldId id="354" r:id="rId15"/>
    <p:sldId id="355" r:id="rId16"/>
    <p:sldId id="377" r:id="rId17"/>
    <p:sldId id="382" r:id="rId18"/>
    <p:sldId id="374" r:id="rId19"/>
    <p:sldId id="390" r:id="rId20"/>
    <p:sldId id="375" r:id="rId21"/>
    <p:sldId id="376" r:id="rId22"/>
    <p:sldId id="386" r:id="rId23"/>
    <p:sldId id="388" r:id="rId24"/>
    <p:sldId id="312" r:id="rId25"/>
    <p:sldId id="313" r:id="rId26"/>
    <p:sldId id="391" r:id="rId27"/>
    <p:sldId id="314" r:id="rId28"/>
    <p:sldId id="371" r:id="rId29"/>
    <p:sldId id="315" r:id="rId30"/>
    <p:sldId id="316" r:id="rId31"/>
    <p:sldId id="318" r:id="rId32"/>
    <p:sldId id="360" r:id="rId33"/>
    <p:sldId id="393" r:id="rId34"/>
    <p:sldId id="431" r:id="rId35"/>
    <p:sldId id="394" r:id="rId36"/>
    <p:sldId id="427" r:id="rId37"/>
    <p:sldId id="428" r:id="rId38"/>
    <p:sldId id="426" r:id="rId39"/>
    <p:sldId id="409" r:id="rId40"/>
    <p:sldId id="403" r:id="rId41"/>
    <p:sldId id="410" r:id="rId42"/>
    <p:sldId id="395" r:id="rId43"/>
    <p:sldId id="404" r:id="rId44"/>
    <p:sldId id="405" r:id="rId45"/>
    <p:sldId id="406" r:id="rId46"/>
    <p:sldId id="407" r:id="rId47"/>
    <p:sldId id="389" r:id="rId48"/>
    <p:sldId id="429" r:id="rId49"/>
    <p:sldId id="43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73112" autoAdjust="0"/>
  </p:normalViewPr>
  <p:slideViewPr>
    <p:cSldViewPr>
      <p:cViewPr>
        <p:scale>
          <a:sx n="120" d="100"/>
          <a:sy n="120" d="100"/>
        </p:scale>
        <p:origin x="3376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י'.שבט.תשע"ז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686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6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5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4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9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dRFAFvFJ5JQ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www.youtube.com/watch?v=fWVv0Ob_844" TargetMode="External"/><Relationship Id="rId7" Type="http://schemas.openxmlformats.org/officeDocument/2006/relationships/hyperlink" Target="https://www.youtube.com/watch?v=aOUcKRgGgss" TargetMode="External"/><Relationship Id="rId8" Type="http://schemas.openxmlformats.org/officeDocument/2006/relationships/hyperlink" Target="https://www.youtube.com/watch?v=5ktZ3tbmOU4" TargetMode="External"/><Relationship Id="rId9" Type="http://schemas.openxmlformats.org/officeDocument/2006/relationships/hyperlink" Target="https://www.youtube.com/watch?v=QF-yJqAMm2c" TargetMode="External"/><Relationship Id="rId1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02264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991" y="764704"/>
            <a:ext cx="4896544" cy="5184576"/>
          </a:xfrm>
        </p:spPr>
        <p:txBody>
          <a:bodyPr>
            <a:normAutofit/>
          </a:bodyPr>
          <a:lstStyle/>
          <a:p>
            <a:pPr rtl="0"/>
            <a:r>
              <a:rPr lang="en-US" sz="6000" dirty="0">
                <a:solidFill>
                  <a:srgbClr val="002060"/>
                </a:solidFill>
              </a:rPr>
              <a:t>Eco-</a:t>
            </a:r>
            <a:r>
              <a:rPr lang="en-US" sz="6000" dirty="0" err="1">
                <a:solidFill>
                  <a:srgbClr val="002060"/>
                </a:solidFill>
              </a:rPr>
              <a:t>Evo</a:t>
            </a:r>
            <a:r>
              <a:rPr lang="en-US" sz="6000" dirty="0">
                <a:solidFill>
                  <a:srgbClr val="002060"/>
                </a:solidFill>
              </a:rPr>
              <a:t> Lunch</a:t>
            </a:r>
            <a:endParaRPr lang="en-US" sz="6000" dirty="0" smtClean="0">
              <a:solidFill>
                <a:srgbClr val="002060"/>
              </a:solidFill>
            </a:endParaRPr>
          </a:p>
          <a:p>
            <a:pPr rtl="0"/>
            <a:endParaRPr lang="en-US" sz="4400" dirty="0" smtClean="0">
              <a:solidFill>
                <a:schemeClr val="tx1"/>
              </a:solidFill>
            </a:endParaRPr>
          </a:p>
          <a:p>
            <a:pPr rtl="0"/>
            <a:r>
              <a:rPr lang="en-US" sz="4400" dirty="0" smtClean="0">
                <a:solidFill>
                  <a:schemeClr val="tx1"/>
                </a:solidFill>
              </a:rPr>
              <a:t>Yoav </a:t>
            </a:r>
            <a:r>
              <a:rPr lang="en-US" sz="4400" dirty="0">
                <a:solidFill>
                  <a:schemeClr val="tx1"/>
                </a:solidFill>
              </a:rPr>
              <a:t>Ram</a:t>
            </a:r>
          </a:p>
          <a:p>
            <a:pPr rtl="0"/>
            <a:endParaRPr lang="en-US" sz="3600" dirty="0" smtClean="0">
              <a:solidFill>
                <a:schemeClr val="tx1"/>
              </a:solidFill>
            </a:endParaRPr>
          </a:p>
          <a:p>
            <a:pPr rtl="0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Feldman Lab</a:t>
            </a:r>
          </a:p>
          <a:p>
            <a:pPr rtl="0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Stanford University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  <a:p>
            <a:pPr rtl="0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7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February,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2017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36518" y="6516052"/>
            <a:ext cx="1943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/>
              <a:t>abstrusegoose.com/339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mutators </a:t>
            </a:r>
            <a:r>
              <a:rPr lang="en-US" b="1" dirty="0" smtClean="0"/>
              <a:t>evolve: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b="1" dirty="0" smtClean="0"/>
          </a:p>
          <a:p>
            <a:pPr marL="457200" indent="-457200" algn="l" rtl="0"/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selection </a:t>
            </a:r>
            <a:r>
              <a:rPr lang="en-US" dirty="0" smtClean="0"/>
              <a:t>can lead to the evolution of stress-induced mutagenesis in asexual populations 	</a:t>
            </a:r>
            <a:r>
              <a:rPr lang="en-US" sz="2200" dirty="0" smtClean="0"/>
              <a:t>Ram </a:t>
            </a:r>
            <a:r>
              <a:rPr lang="en-US" sz="2200" dirty="0"/>
              <a:t>&amp; </a:t>
            </a:r>
            <a:r>
              <a:rPr lang="en-US" sz="2200" dirty="0" err="1"/>
              <a:t>Hadany</a:t>
            </a:r>
            <a:r>
              <a:rPr lang="en-US" sz="2200" dirty="0"/>
              <a:t>, Evolution </a:t>
            </a:r>
            <a:r>
              <a:rPr lang="en-US" sz="2200" dirty="0" smtClean="0"/>
              <a:t>2012</a:t>
            </a:r>
            <a:endParaRPr lang="he-IL" sz="22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 rtl="0"/>
            <a:r>
              <a:rPr lang="en-US" b="1" dirty="0" smtClean="0"/>
              <a:t>More:</a:t>
            </a:r>
            <a:endParaRPr lang="en-US" b="1" dirty="0"/>
          </a:p>
          <a:p>
            <a:pPr algn="l" rtl="0"/>
            <a:r>
              <a:rPr lang="en-US" dirty="0" smtClean="0"/>
              <a:t>SIM &amp; adaptive peak shifts </a:t>
            </a:r>
            <a:r>
              <a:rPr lang="en-US" sz="2200" dirty="0" smtClean="0"/>
              <a:t>	</a:t>
            </a:r>
            <a:r>
              <a:rPr lang="en-US" sz="2200" dirty="0" smtClean="0"/>
              <a:t>Ram </a:t>
            </a:r>
            <a:r>
              <a:rPr lang="en-US" sz="2200" dirty="0"/>
              <a:t>&amp; </a:t>
            </a:r>
            <a:r>
              <a:rPr lang="en-US" sz="2200" dirty="0" err="1"/>
              <a:t>Hadany</a:t>
            </a:r>
            <a:r>
              <a:rPr lang="en-US" sz="2200" dirty="0"/>
              <a:t>, PRSB </a:t>
            </a:r>
            <a:r>
              <a:rPr lang="en-US" sz="2200" dirty="0" smtClean="0"/>
              <a:t>2014</a:t>
            </a:r>
            <a:endParaRPr lang="en-US" sz="2200" dirty="0"/>
          </a:p>
          <a:p>
            <a:pPr algn="l" rtl="0"/>
            <a:r>
              <a:rPr lang="en-US" dirty="0" smtClean="0"/>
              <a:t>SIM in presence of recombination </a:t>
            </a:r>
            <a:r>
              <a:rPr lang="en-US" sz="2200" dirty="0" smtClean="0"/>
              <a:t>in preparation</a:t>
            </a:r>
            <a:endParaRPr lang="en-US" dirty="0" smtClean="0"/>
          </a:p>
          <a:p>
            <a:pPr algn="l" rtl="0"/>
            <a:r>
              <a:rPr lang="en-US" dirty="0" smtClean="0"/>
              <a:t>SIM with of regulation errors </a:t>
            </a:r>
            <a:r>
              <a:rPr lang="en-US" sz="2200" dirty="0" smtClean="0"/>
              <a:t>in preparation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154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3195786"/>
          </a:xfrm>
        </p:spPr>
        <p:txBody>
          <a:bodyPr>
            <a:normAutofit/>
          </a:bodyPr>
          <a:lstStyle/>
          <a:p>
            <a:pPr rtl="0"/>
            <a:r>
              <a:rPr lang="en-US" sz="5400" b="1" dirty="0">
                <a:solidFill>
                  <a:schemeClr val="bg1"/>
                </a:solidFill>
              </a:rPr>
              <a:t>Predicting microbial growth in a mixed culture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88768"/>
            <a:ext cx="6400800" cy="1752600"/>
          </a:xfrm>
        </p:spPr>
        <p:txBody>
          <a:bodyPr>
            <a:noAutofit/>
          </a:bodyPr>
          <a:lstStyle/>
          <a:p>
            <a:pPr rtl="0"/>
            <a:r>
              <a:rPr lang="en-US" sz="4000" dirty="0" err="1" smtClean="0">
                <a:solidFill>
                  <a:schemeClr val="bg1"/>
                </a:solidFill>
              </a:rPr>
              <a:t>Yoav</a:t>
            </a:r>
            <a:r>
              <a:rPr lang="en-US" sz="4000" dirty="0" smtClean="0">
                <a:solidFill>
                  <a:schemeClr val="bg1"/>
                </a:solidFill>
              </a:rPr>
              <a:t> Ram</a:t>
            </a:r>
          </a:p>
          <a:p>
            <a:pPr rtl="0"/>
            <a:r>
              <a:rPr lang="en-US" sz="4000" dirty="0" smtClean="0">
                <a:solidFill>
                  <a:schemeClr val="bg1"/>
                </a:solidFill>
              </a:rPr>
              <a:t>Feldman Lab </a:t>
            </a:r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sz="4000" dirty="0" smtClean="0">
                <a:solidFill>
                  <a:schemeClr val="bg1"/>
                </a:solidFill>
              </a:rPr>
              <a:t> Stanford</a:t>
            </a:r>
            <a:endParaRPr lang="en-US" sz="4000" dirty="0" smtClean="0">
              <a:solidFill>
                <a:schemeClr val="bg1"/>
              </a:solidFill>
            </a:endParaRPr>
          </a:p>
          <a:p>
            <a:pPr rtl="0"/>
            <a:r>
              <a:rPr lang="en-US" sz="2400" dirty="0" smtClean="0">
                <a:solidFill>
                  <a:schemeClr val="bg1"/>
                </a:solidFill>
              </a:rPr>
              <a:t>Eco-</a:t>
            </a:r>
            <a:r>
              <a:rPr lang="en-US" sz="2400" dirty="0" err="1" smtClean="0">
                <a:solidFill>
                  <a:schemeClr val="bg1"/>
                </a:solidFill>
              </a:rPr>
              <a:t>Evo</a:t>
            </a:r>
            <a:r>
              <a:rPr lang="en-US" sz="2400" dirty="0" smtClean="0">
                <a:solidFill>
                  <a:schemeClr val="bg1"/>
                </a:solidFill>
              </a:rPr>
              <a:t> Lunch, 7 February, 2017</a:t>
            </a:r>
            <a:endParaRPr lang="en-US" sz="2400" dirty="0" smtClean="0">
              <a:solidFill>
                <a:schemeClr val="bg1"/>
              </a:solidFill>
            </a:endParaRPr>
          </a:p>
          <a:p>
            <a:pPr rtl="0"/>
            <a:endParaRPr lang="en-US" sz="2400" dirty="0" smtClean="0">
              <a:solidFill>
                <a:schemeClr val="bg1"/>
              </a:solidFill>
            </a:endParaRPr>
          </a:p>
          <a:p>
            <a:pPr rtl="0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8"/>
    </mc:Choice>
    <mc:Fallback xmlns="">
      <p:transition spd="slow" advTm="1220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Which is fitter?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D:\university\presentations\GRC 2015\all_curves_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1873"/>
            <a:ext cx="7748588" cy="52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1"/>
    </mc:Choice>
    <mc:Fallback xmlns="">
      <p:transition spd="slow" advTm="1344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Which is fitter?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380800" cy="46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0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5"/>
    </mc:Choice>
    <mc:Fallback xmlns="">
      <p:transition spd="slow" advTm="2368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How much fitter???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D:\university\presentations\GRC 2015\all_curves_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1873"/>
            <a:ext cx="7748588" cy="52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3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0"/>
    </mc:Choice>
    <mc:Fallback xmlns="">
      <p:transition spd="slow" advTm="1933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niversity\scholarships\JSMF  2015\F1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6544"/>
            <a:ext cx="6480720" cy="628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370" y="-27384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Growth phases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830284"/>
            <a:ext cx="37444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Lag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Exponential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Deceleration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Saturation phase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Death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Diauxic shift?</a:t>
            </a:r>
            <a:endParaRPr lang="he-IL" sz="2400" dirty="0"/>
          </a:p>
        </p:txBody>
      </p:sp>
      <p:sp>
        <p:nvSpPr>
          <p:cNvPr id="6" name="Rectangle 5"/>
          <p:cNvSpPr/>
          <p:nvPr/>
        </p:nvSpPr>
        <p:spPr>
          <a:xfrm>
            <a:off x="4570178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Hall et al., MBE,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40"/>
    </mc:Choice>
    <mc:Fallback xmlns="">
      <p:transition spd="slow" advTm="417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Growth </a:t>
            </a:r>
            <a:r>
              <a:rPr lang="en-US" dirty="0"/>
              <a:t>in </a:t>
            </a:r>
            <a:r>
              <a:rPr lang="en-US" dirty="0" smtClean="0"/>
              <a:t>a mixed culture</a:t>
            </a:r>
            <a:endParaRPr lang="en-US" dirty="0"/>
          </a:p>
          <a:p>
            <a:pPr algn="l" rtl="0"/>
            <a:r>
              <a:rPr lang="en-US" dirty="0" smtClean="0"/>
              <a:t>Capture all relevant growth phases by direct competition</a:t>
            </a:r>
          </a:p>
          <a:p>
            <a:pPr algn="l" rtl="0"/>
            <a:r>
              <a:rPr lang="en-US" dirty="0" smtClean="0"/>
              <a:t>Also captures direct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15" b="5438"/>
          <a:stretch/>
        </p:blipFill>
        <p:spPr>
          <a:xfrm>
            <a:off x="2782722" y="4221088"/>
            <a:ext cx="4093534" cy="23762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24128" y="6549206"/>
            <a:ext cx="1344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CBS Boston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interactions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268760"/>
            <a:ext cx="255628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9552" y="3084861"/>
            <a:ext cx="2556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Cooperation (++)</a:t>
            </a:r>
            <a:endParaRPr lang="en-US" dirty="0" smtClean="0">
              <a:hlinkClick r:id="rId4"/>
            </a:endParaRPr>
          </a:p>
          <a:p>
            <a:pPr algn="ctr"/>
            <a:r>
              <a:rPr lang="en-US" dirty="0" smtClean="0">
                <a:hlinkClick r:id="rId4"/>
              </a:rPr>
              <a:t>bread </a:t>
            </a:r>
            <a:r>
              <a:rPr lang="en-US" dirty="0">
                <a:hlinkClick r:id="rId4"/>
              </a:rPr>
              <a:t>&amp; spread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11" y="4005064"/>
            <a:ext cx="2439829" cy="180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3688" y="5833925"/>
            <a:ext cx="2456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Parasitism (-+)</a:t>
            </a:r>
            <a:endParaRPr lang="en-GB" dirty="0" smtClean="0"/>
          </a:p>
          <a:p>
            <a:pPr algn="ctr"/>
            <a:r>
              <a:rPr lang="en-GB" dirty="0" smtClean="0">
                <a:hlinkClick r:id="rId6"/>
              </a:rPr>
              <a:t>Milk &amp; Cookies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3483990" y="3070701"/>
            <a:ext cx="2407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/>
              <a:t>Interference (--)</a:t>
            </a:r>
          </a:p>
          <a:p>
            <a:pPr algn="ctr"/>
            <a:r>
              <a:rPr lang="en-GB" dirty="0" smtClean="0">
                <a:hlinkClick r:id="rId7"/>
              </a:rPr>
              <a:t>The opposite game</a:t>
            </a:r>
            <a:endParaRPr lang="he-IL" dirty="0"/>
          </a:p>
        </p:txBody>
      </p:sp>
      <p:sp>
        <p:nvSpPr>
          <p:cNvPr id="10" name="Rectangle 9"/>
          <p:cNvSpPr/>
          <p:nvPr/>
        </p:nvSpPr>
        <p:spPr>
          <a:xfrm>
            <a:off x="6228184" y="3070701"/>
            <a:ext cx="2445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/>
              <a:t>Spite </a:t>
            </a:r>
            <a:r>
              <a:rPr lang="en-US" dirty="0" smtClean="0"/>
              <a:t>(0-)</a:t>
            </a:r>
            <a:endParaRPr lang="en-US" dirty="0"/>
          </a:p>
          <a:p>
            <a:pPr algn="ctr"/>
            <a:r>
              <a:rPr lang="en-GB" dirty="0" smtClean="0">
                <a:hlinkClick r:id="rId8"/>
              </a:rPr>
              <a:t>Quiet please</a:t>
            </a:r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5156444" y="5819963"/>
            <a:ext cx="24566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 smtClean="0"/>
              <a:t>Charity (0+)</a:t>
            </a:r>
            <a:endParaRPr lang="en-US" dirty="0"/>
          </a:p>
          <a:p>
            <a:pPr algn="ctr"/>
            <a:r>
              <a:rPr lang="en-US" sz="1600" dirty="0" smtClean="0">
                <a:hlinkClick r:id="rId9"/>
              </a:rPr>
              <a:t>If I knew you were coming</a:t>
            </a:r>
            <a:endParaRPr lang="he-IL" sz="16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44" y="4019963"/>
            <a:ext cx="2456652" cy="1800000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99" y="1252332"/>
            <a:ext cx="2458441" cy="1800000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70701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6540500" cy="514595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Strains must have a genotypic or phenotypic marker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600" dirty="0" smtClean="0"/>
              <a:t>Fluorescence and flow </a:t>
            </a:r>
            <a:r>
              <a:rPr lang="en-US" sz="2600" dirty="0" err="1" smtClean="0"/>
              <a:t>cytomery</a:t>
            </a:r>
            <a:r>
              <a:rPr lang="en-US" sz="2600" dirty="0" smtClean="0"/>
              <a:t>	</a:t>
            </a:r>
          </a:p>
          <a:p>
            <a:pPr marL="0" indent="0" rtl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		</a:t>
            </a:r>
            <a:r>
              <a:rPr lang="en-GB" sz="1600" dirty="0" err="1" smtClean="0"/>
              <a:t>Gallet</a:t>
            </a:r>
            <a:r>
              <a:rPr lang="en-GB" sz="1600" dirty="0" smtClean="0"/>
              <a:t> et </a:t>
            </a:r>
            <a:r>
              <a:rPr lang="en-GB" sz="1600" dirty="0"/>
              <a:t>al., </a:t>
            </a:r>
            <a:r>
              <a:rPr lang="en-GB" sz="1600" dirty="0" smtClean="0"/>
              <a:t>Genetics 2012</a:t>
            </a:r>
            <a:endParaRPr lang="en-US" sz="1600" dirty="0"/>
          </a:p>
          <a:p>
            <a:pPr algn="l" rtl="0"/>
            <a:r>
              <a:rPr lang="en-GB" sz="2600" dirty="0" smtClean="0"/>
              <a:t>LTEE</a:t>
            </a:r>
            <a:r>
              <a:rPr lang="en-GB" sz="2600" dirty="0" smtClean="0"/>
              <a:t>: arabinose utilization phenotype </a:t>
            </a:r>
          </a:p>
          <a:p>
            <a:pPr marL="0" indent="0" rtl="0">
              <a:buNone/>
            </a:pPr>
            <a:r>
              <a:rPr lang="en-GB" sz="1600" dirty="0" err="1" smtClean="0"/>
              <a:t>Lenski</a:t>
            </a:r>
            <a:r>
              <a:rPr lang="en-GB" sz="1600" dirty="0" smtClean="0"/>
              <a:t> et al., Am Nat 1991</a:t>
            </a:r>
            <a:endParaRPr lang="en-GB" sz="1600" dirty="0"/>
          </a:p>
          <a:p>
            <a:pPr algn="l" rtl="0"/>
            <a:r>
              <a:rPr lang="en-US" sz="2600" dirty="0"/>
              <a:t>Lineage tracking with </a:t>
            </a:r>
            <a:r>
              <a:rPr lang="en-US" sz="2600" dirty="0" smtClean="0"/>
              <a:t>deep </a:t>
            </a:r>
            <a:r>
              <a:rPr lang="en-US" sz="2600" dirty="0" smtClean="0"/>
              <a:t>sequencing</a:t>
            </a:r>
            <a:endParaRPr lang="en-US" sz="2600" dirty="0" smtClean="0"/>
          </a:p>
          <a:p>
            <a:pPr marL="0" indent="0" rtl="0">
              <a:buNone/>
            </a:pPr>
            <a:r>
              <a:rPr lang="en-GB" sz="1600" dirty="0" smtClean="0"/>
              <a:t>  Bank et al., Evolution 2013; Levy et al., Nature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6540500" cy="514595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Strains must have a genotypic or phenotypic marker</a:t>
            </a:r>
          </a:p>
          <a:p>
            <a:pPr marL="0" indent="0" algn="l" rtl="0">
              <a:buNone/>
            </a:pPr>
            <a:endParaRPr lang="en-US" sz="3900" b="1" dirty="0"/>
          </a:p>
          <a:p>
            <a:pPr marL="0" indent="0" algn="l" rtl="0">
              <a:buNone/>
            </a:pPr>
            <a:r>
              <a:rPr lang="en-US" sz="3900" b="1" dirty="0" smtClean="0"/>
              <a:t>Laborious and Costly</a:t>
            </a:r>
          </a:p>
          <a:p>
            <a:pPr marL="0" indent="0" algn="l" rtl="0">
              <a:buNone/>
            </a:pPr>
            <a:endParaRPr lang="en-US" sz="3900" b="1" dirty="0" smtClean="0"/>
          </a:p>
          <a:p>
            <a:pPr marL="0" indent="0" algn="l" rtl="0">
              <a:buNone/>
            </a:pPr>
            <a:r>
              <a:rPr lang="en-US" dirty="0"/>
              <a:t>More so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u="sng" dirty="0" smtClean="0"/>
              <a:t>non-model</a:t>
            </a:r>
            <a:r>
              <a:rPr lang="en-US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332656"/>
            <a:ext cx="3960440" cy="6111388"/>
          </a:xfrm>
        </p:spPr>
        <p:txBody>
          <a:bodyPr>
            <a:noAutofit/>
          </a:bodyPr>
          <a:lstStyle/>
          <a:p>
            <a:pPr rtl="0"/>
            <a:r>
              <a:rPr lang="en-US" b="1" dirty="0" smtClean="0">
                <a:solidFill>
                  <a:schemeClr val="accent1"/>
                </a:solidFill>
              </a:rPr>
              <a:t>The Evolution </a:t>
            </a:r>
            <a:r>
              <a:rPr lang="en-US" b="1" dirty="0" smtClean="0">
                <a:solidFill>
                  <a:schemeClr val="accent1"/>
                </a:solidFill>
              </a:rPr>
              <a:t>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chemeClr val="accent2"/>
                </a:solidFill>
              </a:rPr>
              <a:t>Stress-Induced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Mutagenesis</a:t>
            </a:r>
            <a:endParaRPr lang="he-IL" b="1" dirty="0">
              <a:solidFill>
                <a:schemeClr val="accent2"/>
              </a:solidFill>
            </a:endParaRPr>
          </a:p>
        </p:txBody>
      </p:sp>
      <p:pic>
        <p:nvPicPr>
          <p:cNvPr id="11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76" y="260176"/>
            <a:ext cx="4742557" cy="6265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/>
          </a:bodyPr>
          <a:lstStyle/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competition results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88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4"/>
    </mc:Choice>
    <mc:Fallback xmlns="">
      <p:transition spd="slow" advTm="4382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5"/>
          <a:stretch/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7617" y="332656"/>
            <a:ext cx="4248472" cy="1470025"/>
          </a:xfrm>
          <a:solidFill>
            <a:srgbClr val="FFFFFF">
              <a:alpha val="29804"/>
            </a:srgbClr>
          </a:solidFill>
        </p:spPr>
        <p:txBody>
          <a:bodyPr>
            <a:normAutofit/>
          </a:bodyPr>
          <a:lstStyle/>
          <a:p>
            <a:r>
              <a:rPr lang="en-US" dirty="0" smtClean="0"/>
              <a:t>Growth </a:t>
            </a:r>
            <a:r>
              <a:rPr lang="en-US" dirty="0" smtClean="0"/>
              <a:t>models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</a:rPr>
              <a:t>Death to the Stock Photo</a:t>
            </a:r>
            <a:endParaRPr lang="he-IL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3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948"/>
            <a:ext cx="9144000" cy="628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133131" y="3730663"/>
                <a:ext cx="4572000" cy="17721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𝑟</m:t>
                      </m:r>
                      <m:r>
                        <a:rPr lang="en-US" sz="2800" i="1">
                          <a:latin typeface="Cambria Math"/>
                        </a:rPr>
                        <m:t>⋅</m:t>
                      </m:r>
                      <m:r>
                        <a:rPr lang="en-US" sz="2800" i="1">
                          <a:latin typeface="Cambria Math"/>
                        </a:rPr>
                        <m:t>𝑁</m:t>
                      </m:r>
                      <m:r>
                        <a:rPr lang="en-US" sz="2800" i="1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𝑟𝑡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𝑙𝑜𝑔𝑁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𝑟𝑡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31" y="3730663"/>
                <a:ext cx="4572000" cy="1772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69329" y="2536048"/>
            <a:ext cx="1835858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rtl="0"/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altLang="he-IL" sz="2000" b="0" i="0" u="none" strike="noStrike" cap="none" normalizeH="0" baseline="-2500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=0.014</a:t>
            </a:r>
          </a:p>
          <a:p>
            <a:pPr lvl="0" rtl="0"/>
            <a:r>
              <a:rPr lang="en-US" altLang="he-IL" sz="20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r=0.451 hr</a:t>
            </a:r>
            <a:r>
              <a:rPr lang="en-US" altLang="he-IL" sz="2000" baseline="300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-1</a:t>
            </a:r>
            <a:endParaRPr kumimoji="0" lang="en-US" altLang="he-IL" sz="2000" b="0" i="0" u="none" strike="noStrike" cap="none" normalizeH="0" baseline="30000" dirty="0" smtClean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200638" y="1630541"/>
            <a:ext cx="1835858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rtl="0"/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altLang="he-IL" sz="20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=0.018</a:t>
            </a:r>
          </a:p>
          <a:p>
            <a:pPr lvl="0" rtl="0"/>
            <a:r>
              <a:rPr lang="en-US" altLang="he-IL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r=0.466 hr</a:t>
            </a:r>
            <a:r>
              <a:rPr lang="en-US" altLang="he-IL" sz="2000" baseline="30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-1</a:t>
            </a:r>
            <a:endParaRPr kumimoji="0" lang="en-US" altLang="he-IL" sz="2000" b="0" i="0" u="none" strike="noStrike" cap="none" normalizeH="0" baseline="30000" dirty="0" smtClean="0">
              <a:ln>
                <a:noFill/>
              </a:ln>
              <a:solidFill>
                <a:srgbClr val="C00000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Exponential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r>
                        <a:rPr lang="en-US" sz="2400" b="0" i="1" smtClean="0">
                          <a:latin typeface="Cambria Math"/>
                        </a:rPr>
                        <m:t>⋅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𝑟𝑡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𝑙𝑜𝑔𝑁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𝑟𝑡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 algn="l" rtl="0">
                  <a:buNone/>
                </a:pPr>
                <a:endParaRPr lang="en-US" sz="2400" dirty="0"/>
              </a:p>
              <a:p>
                <a:pPr marL="0" indent="0" algn="l" rtl="0">
                  <a:buNone/>
                </a:pPr>
                <a:endParaRPr lang="en-US" sz="2400" dirty="0" smtClean="0"/>
              </a:p>
              <a:p>
                <a:pPr marL="0" indent="0" algn="l" rtl="0">
                  <a:buNone/>
                </a:pPr>
                <a:endParaRPr lang="en-US" sz="2400" dirty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Traditional method says: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𝑠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latin typeface="Cambria Math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latin typeface="Cambria Math"/>
                      </a:rPr>
                      <m:t>=0.015 </m:t>
                    </m:r>
                    <m:r>
                      <a:rPr lang="en-US" sz="2800" b="0" i="1" smtClean="0">
                        <a:latin typeface="Cambria Math"/>
                      </a:rPr>
                      <m:t>h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Can be converted to generations: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marL="0" indent="0" rtl="0">
                  <a:buNone/>
                </a:pPr>
                <a:r>
                  <a:rPr lang="en-US" sz="1800" dirty="0" err="1" smtClean="0"/>
                  <a:t>Chevin</a:t>
                </a:r>
                <a:r>
                  <a:rPr lang="en-US" sz="1800" dirty="0" smtClean="0"/>
                  <a:t> 2011</a:t>
                </a:r>
                <a:r>
                  <a:rPr lang="en-US" sz="2800" dirty="0" smtClean="0"/>
                  <a:t> </a:t>
                </a:r>
              </a:p>
              <a:p>
                <a:pPr marL="0" indent="0" algn="l" rtl="0">
                  <a:buNone/>
                </a:pPr>
                <a:r>
                  <a:rPr lang="en-US" sz="2800" dirty="0" smtClean="0"/>
                  <a:t>This analysis only captures one growth parameter -&gt; one growth phase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948"/>
            <a:ext cx="9144000" cy="628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Three growth phases?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1268760"/>
            <a:ext cx="7920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lag</a:t>
            </a:r>
            <a:endParaRPr lang="he-IL" sz="2000" dirty="0"/>
          </a:p>
        </p:txBody>
      </p:sp>
      <p:sp>
        <p:nvSpPr>
          <p:cNvPr id="5" name="Rectangle 4"/>
          <p:cNvSpPr/>
          <p:nvPr/>
        </p:nvSpPr>
        <p:spPr>
          <a:xfrm>
            <a:off x="2583242" y="1268760"/>
            <a:ext cx="1412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exponential</a:t>
            </a:r>
            <a:endParaRPr lang="he-IL" sz="2000" dirty="0"/>
          </a:p>
        </p:txBody>
      </p:sp>
      <p:sp>
        <p:nvSpPr>
          <p:cNvPr id="7" name="Rectangle 6"/>
          <p:cNvSpPr/>
          <p:nvPr/>
        </p:nvSpPr>
        <p:spPr>
          <a:xfrm>
            <a:off x="4023402" y="1268760"/>
            <a:ext cx="1232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stationary</a:t>
            </a:r>
            <a:endParaRPr lang="he-IL" sz="2000" dirty="0"/>
          </a:p>
        </p:txBody>
      </p:sp>
      <p:sp>
        <p:nvSpPr>
          <p:cNvPr id="8" name="Rectangle 7"/>
          <p:cNvSpPr/>
          <p:nvPr/>
        </p:nvSpPr>
        <p:spPr>
          <a:xfrm>
            <a:off x="5255727" y="3197294"/>
            <a:ext cx="3636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Maybe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Deceleration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Death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Diauxic shift?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6985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87138"/>
            <a:ext cx="7524328" cy="517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Logistic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𝑟𝑁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292080" y="4118836"/>
            <a:ext cx="110286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he-IL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0.51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K 0.92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he-IL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0.015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56389" y="2507488"/>
            <a:ext cx="110286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0.58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K 1.10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N0 0.015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23000" y="5635149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 rot="19447942">
            <a:off x="2591721" y="4798046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13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smtClean="0"/>
              <a:t>model: why?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Can be derived from resource consumption models.</a:t>
                </a:r>
              </a:p>
              <a:p>
                <a:pPr marL="0" indent="0" algn="l" rtl="0">
                  <a:buNone/>
                </a:pPr>
                <a:r>
                  <a:rPr lang="en-US" b="1" dirty="0" smtClean="0"/>
                  <a:t>Consumer growth: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:r>
                  <a:rPr lang="en-US" b="1" dirty="0" smtClean="0"/>
                  <a:t>Abiotic resource with logistic growth:</a:t>
                </a:r>
                <a:endParaRPr lang="en-US" b="1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𝑑𝑅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r>
                  <a:rPr lang="en-US" b="1" dirty="0" smtClean="0"/>
                  <a:t>Biotic resource with logistic growth: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bR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K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3504" r="-12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0032" y="6381328"/>
            <a:ext cx="4140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http://blog.yoavram.com/growth-models/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937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66" y="1772816"/>
            <a:ext cx="7316867" cy="5030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Generalized logistic (Richards)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𝑟𝑁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8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66" y="1772816"/>
            <a:ext cx="7316867" cy="5030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Generalized logistic (Richards)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5285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400" i="1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5285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rot="20743590">
            <a:off x="1475656" y="5375882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51720" y="2379774"/>
            <a:ext cx="950581" cy="1908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accent2"/>
                </a:solidFill>
              </a:rPr>
              <a:t>r </a:t>
            </a:r>
            <a:r>
              <a:rPr lang="pt-BR" sz="2000" dirty="0" smtClean="0">
                <a:solidFill>
                  <a:schemeClr val="accent2"/>
                </a:solidFill>
              </a:rPr>
              <a:t>0.62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K 1.11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N</a:t>
            </a:r>
            <a:r>
              <a:rPr lang="pt-BR" sz="2000" baseline="-25000" dirty="0" smtClean="0">
                <a:solidFill>
                  <a:schemeClr val="accent2"/>
                </a:solidFill>
              </a:rPr>
              <a:t>0</a:t>
            </a:r>
            <a:r>
              <a:rPr lang="pt-BR" sz="2000" dirty="0" smtClean="0">
                <a:solidFill>
                  <a:schemeClr val="accent2"/>
                </a:solidFill>
              </a:rPr>
              <a:t> 0.012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v 0.898 </a:t>
            </a:r>
            <a:r>
              <a:rPr lang="pt-BR" sz="2000" dirty="0">
                <a:solidFill>
                  <a:schemeClr val="accent2"/>
                </a:solidFill>
              </a:rPr>
              <a:t/>
            </a:r>
            <a:br>
              <a:rPr lang="pt-BR" sz="2000" dirty="0">
                <a:solidFill>
                  <a:schemeClr val="accent2"/>
                </a:solidFill>
              </a:rPr>
            </a:br>
            <a:endParaRPr kumimoji="0" lang="he-IL" altLang="he-IL" sz="44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372200" y="3859954"/>
            <a:ext cx="820738" cy="1908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accent1"/>
                </a:solidFill>
              </a:rPr>
              <a:t>r </a:t>
            </a:r>
            <a:r>
              <a:rPr lang="pt-BR" sz="2000" dirty="0" smtClean="0">
                <a:solidFill>
                  <a:schemeClr val="accent1"/>
                </a:solidFill>
              </a:rPr>
              <a:t>0.434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K 0.92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N</a:t>
            </a:r>
            <a:r>
              <a:rPr lang="pt-BR" sz="2000" baseline="-25000" dirty="0" smtClean="0">
                <a:solidFill>
                  <a:schemeClr val="accent1"/>
                </a:solidFill>
              </a:rPr>
              <a:t>0</a:t>
            </a:r>
            <a:r>
              <a:rPr lang="pt-BR" sz="2000" dirty="0" smtClean="0">
                <a:solidFill>
                  <a:schemeClr val="accent1"/>
                </a:solidFill>
              </a:rPr>
              <a:t> 0.02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v 1.32</a:t>
            </a:r>
            <a:r>
              <a:rPr lang="pt-BR" sz="2000" dirty="0">
                <a:solidFill>
                  <a:schemeClr val="accent1"/>
                </a:solidFill>
              </a:rPr>
              <a:t/>
            </a:r>
            <a:br>
              <a:rPr lang="pt-BR" sz="2000" dirty="0">
                <a:solidFill>
                  <a:schemeClr val="accent1"/>
                </a:solidFill>
              </a:rPr>
            </a:br>
            <a:endParaRPr kumimoji="0" lang="he-IL" altLang="he-IL" sz="44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 smtClean="0"/>
              <a:t>Baranyi</a:t>
            </a:r>
            <a:r>
              <a:rPr lang="en-US" dirty="0" smtClean="0"/>
              <a:t>-Roberts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 algn="l" rtl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800" b="0" i="1" smtClean="0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8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𝑨</m:t>
                                      </m:r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0" dirty="0" smtClean="0"/>
              </a:p>
              <a:p>
                <a:pPr marL="0" indent="0" algn="l" rtl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𝑑𝑠</m:t>
                          </m:r>
                        </m:e>
                      </m:nary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𝑡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Mutation rate </a:t>
            </a:r>
            <a:r>
              <a:rPr lang="en-US" dirty="0"/>
              <a:t>e</a:t>
            </a:r>
            <a:r>
              <a:rPr lang="en-US" dirty="0" smtClean="0"/>
              <a:t>volution 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10094" y="1340768"/>
            <a:ext cx="2154394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58957" cy="4525963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Constant environment</a:t>
            </a:r>
            <a:endParaRPr lang="en-US" sz="2800" b="1" dirty="0" smtClean="0"/>
          </a:p>
          <a:p>
            <a:pPr algn="l" rtl="0"/>
            <a:r>
              <a:rPr lang="en-US" sz="2800" dirty="0"/>
              <a:t>High mutation rates reduce </a:t>
            </a:r>
            <a:r>
              <a:rPr lang="en-US" sz="2800" i="1" dirty="0" err="1"/>
              <a:t>adaptedness</a:t>
            </a:r>
            <a:r>
              <a:rPr lang="en-US" sz="2800" i="1" dirty="0"/>
              <a:t> </a:t>
            </a:r>
            <a:r>
              <a:rPr lang="en-US" sz="2800" dirty="0"/>
              <a:t>of populations</a:t>
            </a:r>
          </a:p>
          <a:p>
            <a:pPr algn="l" rtl="0"/>
            <a:r>
              <a:rPr lang="en-US" sz="2800" dirty="0" smtClean="0"/>
              <a:t>The</a:t>
            </a:r>
            <a:r>
              <a:rPr lang="en-US" sz="2800" b="1" dirty="0" smtClean="0"/>
              <a:t> </a:t>
            </a:r>
            <a:r>
              <a:rPr lang="en-US" sz="2800" b="1" dirty="0"/>
              <a:t>reduction </a:t>
            </a:r>
            <a:r>
              <a:rPr lang="en-US" sz="2800" b="1" dirty="0" smtClean="0"/>
              <a:t>principle </a:t>
            </a:r>
            <a:r>
              <a:rPr lang="en-US" sz="2800" dirty="0" smtClean="0"/>
              <a:t>- selection </a:t>
            </a:r>
            <a:r>
              <a:rPr lang="en-US" sz="2800" dirty="0"/>
              <a:t>will reduce the mutation rate</a:t>
            </a:r>
            <a:r>
              <a:rPr lang="en-US" sz="2800" b="1" dirty="0" smtClean="0"/>
              <a:t> </a:t>
            </a:r>
            <a:r>
              <a:rPr lang="en-US" sz="2000" dirty="0" err="1" smtClean="0"/>
              <a:t>Liberman</a:t>
            </a:r>
            <a:r>
              <a:rPr lang="en-US" sz="2000" dirty="0" smtClean="0"/>
              <a:t> </a:t>
            </a:r>
            <a:r>
              <a:rPr lang="en-US" sz="2000" dirty="0"/>
              <a:t>&amp; Feldman 1986</a:t>
            </a:r>
            <a:endParaRPr lang="en-US" sz="2800" b="0" dirty="0" smtClean="0"/>
          </a:p>
          <a:p>
            <a:pPr marL="0" indent="0" algn="l" rtl="0">
              <a:buNone/>
            </a:pPr>
            <a:endParaRPr lang="en-US" sz="2800" b="1" dirty="0" smtClean="0"/>
          </a:p>
          <a:p>
            <a:pPr marL="0" indent="0" algn="l" rtl="0">
              <a:buNone/>
            </a:pPr>
            <a:r>
              <a:rPr lang="en-US" sz="2800" b="1" dirty="0" smtClean="0"/>
              <a:t>Changing environment</a:t>
            </a:r>
            <a:endParaRPr lang="en-US" sz="2800" b="1" dirty="0" smtClean="0"/>
          </a:p>
          <a:p>
            <a:pPr algn="l" rtl="0"/>
            <a:r>
              <a:rPr lang="en-US" sz="2800" dirty="0"/>
              <a:t>N</a:t>
            </a:r>
            <a:r>
              <a:rPr lang="en-US" sz="2800" dirty="0" smtClean="0"/>
              <a:t>atural </a:t>
            </a:r>
            <a:r>
              <a:rPr lang="en-US" sz="2800" dirty="0"/>
              <a:t>selection </a:t>
            </a:r>
            <a:r>
              <a:rPr lang="en-US" sz="2800" dirty="0" smtClean="0"/>
              <a:t>favors </a:t>
            </a:r>
            <a:r>
              <a:rPr lang="en-US" sz="2800" i="1" dirty="0" smtClean="0"/>
              <a:t>adaptability </a:t>
            </a:r>
            <a:r>
              <a:rPr lang="mr-IN" sz="2800" i="1" dirty="0" smtClean="0"/>
              <a:t>–</a:t>
            </a:r>
            <a:r>
              <a:rPr lang="en-US" sz="2800" i="1" dirty="0" smtClean="0"/>
              <a:t> </a:t>
            </a:r>
            <a:r>
              <a:rPr lang="en-US" sz="2800" dirty="0" smtClean="0"/>
              <a:t>ability to adapt</a:t>
            </a:r>
            <a:endParaRPr lang="en-US" sz="2800" dirty="0"/>
          </a:p>
          <a:p>
            <a:pPr marL="0" indent="0" algn="l" rtl="0">
              <a:buNone/>
            </a:pPr>
            <a:endParaRPr lang="en-US" sz="2800" b="1" dirty="0" smtClean="0"/>
          </a:p>
          <a:p>
            <a:pPr marL="0" indent="0" algn="l" rtl="0">
              <a:buNone/>
            </a:pPr>
            <a:r>
              <a:rPr lang="en-US" sz="2800" b="1" dirty="0" smtClean="0"/>
              <a:t>Trade-off</a:t>
            </a:r>
            <a:endParaRPr lang="en-US" sz="2800" b="1" dirty="0"/>
          </a:p>
          <a:p>
            <a:pPr algn="l" rtl="0"/>
            <a:r>
              <a:rPr lang="en-US" sz="2800" dirty="0" smtClean="0"/>
              <a:t>The </a:t>
            </a:r>
            <a:r>
              <a:rPr lang="en-US" sz="2800" dirty="0"/>
              <a:t>mutation rate must balance between </a:t>
            </a:r>
            <a:r>
              <a:rPr lang="en-US" sz="2800" i="1" dirty="0"/>
              <a:t>adaptability </a:t>
            </a:r>
            <a:r>
              <a:rPr lang="en-US" sz="2800" dirty="0"/>
              <a:t>and </a:t>
            </a:r>
            <a:r>
              <a:rPr lang="en-US" sz="2800" i="1" dirty="0" err="1" smtClean="0"/>
              <a:t>adaptedness</a:t>
            </a:r>
            <a:r>
              <a:rPr lang="en-US" sz="2800" i="1" dirty="0" smtClean="0"/>
              <a:t> </a:t>
            </a:r>
            <a:r>
              <a:rPr lang="en-US" sz="2000" dirty="0" smtClean="0"/>
              <a:t>Leigh 1973</a:t>
            </a:r>
            <a:endParaRPr lang="he-IL" sz="2800" dirty="0"/>
          </a:p>
        </p:txBody>
      </p:sp>
      <p:pic>
        <p:nvPicPr>
          <p:cNvPr id="10" name="Picture 2" descr="D:\projects\sim\presentation\seas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67457"/>
            <a:ext cx="2065524" cy="2441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6917"/>
            <a:ext cx="7978340" cy="54824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Lag phase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4519"/>
            <a:ext cx="9144000" cy="39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 smtClean="0"/>
              <a:t>Baranyi</a:t>
            </a:r>
            <a:r>
              <a:rPr lang="en-US" dirty="0" smtClean="0"/>
              <a:t>-Roberts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000" b="0" i="1" smtClean="0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0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5805264"/>
            <a:ext cx="1296144" cy="95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We extend the </a:t>
                </a:r>
                <a:r>
                  <a:rPr lang="en-US" dirty="0" err="1" smtClean="0"/>
                  <a:t>Baranyi</a:t>
                </a:r>
                <a:r>
                  <a:rPr lang="en-US" dirty="0" smtClean="0"/>
                  <a:t>-Roberts model for two strains:</a:t>
                </a:r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/>
                <a:r>
                  <a:rPr lang="en-US" dirty="0" smtClean="0"/>
                  <a:t>Focus on </a:t>
                </a:r>
                <a:r>
                  <a:rPr lang="en-US" b="1" dirty="0" smtClean="0"/>
                  <a:t>resource competition</a:t>
                </a:r>
              </a:p>
              <a:p>
                <a:pPr algn="l" rtl="0"/>
                <a:r>
                  <a:rPr lang="en-US" dirty="0" smtClean="0"/>
                  <a:t>No direct interactions</a:t>
                </a:r>
                <a:endParaRPr lang="he-IL" b="1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  <a:blipFill rotWithShape="1">
                <a:blip r:embed="rId3"/>
                <a:stretch>
                  <a:fillRect l="-1704" t="-31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64"/>
    </mc:Choice>
    <mc:Fallback xmlns="">
      <p:transition spd="slow" advTm="4066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/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by 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total OD in mixed culture</a:t>
                </a:r>
              </a:p>
              <a:p>
                <a:pPr algn="l" rtl="0"/>
                <a:r>
                  <a:rPr lang="en-US" dirty="0" smtClean="0"/>
                  <a:t>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by solving model</a:t>
                </a:r>
              </a:p>
              <a:p>
                <a:pPr algn="l" rtl="0"/>
                <a:endParaRPr lang="he-IL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  <a:blipFill rotWithShape="0">
                <a:blip r:embed="rId2"/>
                <a:stretch>
                  <a:fillRect l="-1704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64"/>
    </mc:Choice>
    <mc:Fallback xmlns="">
      <p:transition spd="slow" advTm="4066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8625"/>
            <a:ext cx="9144000" cy="7715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1997968"/>
            <a:ext cx="8229600" cy="1143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>
                <a:solidFill>
                  <a:schemeClr val="bg1"/>
                </a:solidFill>
              </a:rPr>
              <a:t>Testing the predictive framework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13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OD over time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Fit growth model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competition results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fitted growth models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competition results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fitted growth models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5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/>
              <a:t>Predict </a:t>
            </a:r>
            <a:r>
              <a:rPr lang="en-US" dirty="0" smtClean="0"/>
              <a:t>competition results </a:t>
            </a:r>
            <a:r>
              <a:rPr lang="en-US" dirty="0"/>
              <a:t>from fitted growth models </a:t>
            </a:r>
            <a:endParaRPr lang="en-US" dirty="0" smtClean="0"/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/>
              <a:t>Predict </a:t>
            </a:r>
            <a:r>
              <a:rPr lang="en-US" dirty="0" smtClean="0"/>
              <a:t>competition results </a:t>
            </a:r>
            <a:r>
              <a:rPr lang="en-US" dirty="0"/>
              <a:t>from fitted growth models </a:t>
            </a:r>
            <a:endParaRPr lang="en-US" dirty="0" smtClean="0"/>
          </a:p>
          <a:p>
            <a:pPr algn="l" rtl="0"/>
            <a:r>
              <a:rPr lang="en-US" dirty="0" smtClean="0"/>
              <a:t>Validate predictions using pairwise competition experiments</a:t>
            </a:r>
          </a:p>
          <a:p>
            <a:pPr algn="l" rtl="0"/>
            <a:r>
              <a:rPr lang="en-US" dirty="0"/>
              <a:t>Use fluorescence to measure frequencies over </a:t>
            </a:r>
            <a:r>
              <a:rPr lang="en-US" dirty="0" smtClean="0"/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0" y="2780928"/>
            <a:ext cx="8682347" cy="38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Growth curves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spcBef>
                <a:spcPts val="0"/>
              </a:spcBef>
              <a:buNone/>
            </a:pPr>
            <a:r>
              <a:rPr lang="en-US" sz="2800" dirty="0" smtClean="0"/>
              <a:t>Top: Data </a:t>
            </a:r>
            <a:r>
              <a:rPr lang="en-US" sz="2800" dirty="0"/>
              <a:t>from </a:t>
            </a:r>
            <a:r>
              <a:rPr lang="en-US" sz="2800" dirty="0" smtClean="0"/>
              <a:t>3 experiments </a:t>
            </a:r>
            <a:r>
              <a:rPr lang="en-US" sz="2800" dirty="0"/>
              <a:t>with </a:t>
            </a:r>
            <a:r>
              <a:rPr lang="en-US" sz="2800" i="1" dirty="0"/>
              <a:t>E. coli </a:t>
            </a:r>
            <a:endParaRPr lang="en-US" sz="28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800" dirty="0" smtClean="0"/>
              <a:t>Bottom: Monoculture data with fitted growth models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2719953"/>
            <a:ext cx="198951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2719953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without 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2719953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827584" y="4540180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  <p:sp>
        <p:nvSpPr>
          <p:cNvPr id="10" name="Rectangle 9"/>
          <p:cNvSpPr/>
          <p:nvPr/>
        </p:nvSpPr>
        <p:spPr>
          <a:xfrm>
            <a:off x="3602168" y="4714358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  <p:sp>
        <p:nvSpPr>
          <p:cNvPr id="11" name="Rectangle 10"/>
          <p:cNvSpPr/>
          <p:nvPr/>
        </p:nvSpPr>
        <p:spPr>
          <a:xfrm>
            <a:off x="6423921" y="4529692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7807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4"/>
          <a:stretch/>
        </p:blipFill>
        <p:spPr bwMode="auto">
          <a:xfrm>
            <a:off x="323528" y="3429000"/>
            <a:ext cx="8481608" cy="201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Growth curves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Mixed culture data </a:t>
            </a:r>
            <a:r>
              <a:rPr lang="en-US" dirty="0"/>
              <a:t>with fitted </a:t>
            </a:r>
            <a:r>
              <a:rPr lang="en-US" dirty="0" smtClean="0"/>
              <a:t>competition models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 smtClean="0"/>
              <a:t>*Dashed lines are fitted exponential models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3439601"/>
            <a:ext cx="202478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</a:t>
            </a:r>
            <a:r>
              <a:rPr lang="en-US" sz="1200" b="1" dirty="0" smtClean="0"/>
              <a:t>phase 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3439601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 smtClean="0"/>
              <a:t>without </a:t>
            </a:r>
            <a:r>
              <a:rPr lang="en-US" sz="1200" b="1" dirty="0"/>
              <a:t>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3439601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90400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2"/>
          <a:stretch/>
        </p:blipFill>
        <p:spPr bwMode="auto">
          <a:xfrm>
            <a:off x="323528" y="3356992"/>
            <a:ext cx="8481608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Competition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5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Dashed: competition model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Markers: flow cytometry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 smtClean="0"/>
              <a:t>*</a:t>
            </a:r>
            <a:r>
              <a:rPr lang="en-US" sz="2000" dirty="0"/>
              <a:t>Dashed lines are </a:t>
            </a:r>
            <a:r>
              <a:rPr lang="en-US" sz="2000" dirty="0" smtClean="0"/>
              <a:t>exponential models prediction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3439601"/>
            <a:ext cx="202478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</a:t>
            </a:r>
            <a:r>
              <a:rPr lang="en-US" sz="1200" b="1" dirty="0" smtClean="0"/>
              <a:t>phase 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3439601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 smtClean="0"/>
              <a:t>without </a:t>
            </a:r>
            <a:r>
              <a:rPr lang="en-US" sz="1200" b="1" dirty="0"/>
              <a:t>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3439601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1750498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</a:t>
            </a:r>
            <a:r>
              <a:rPr lang="en-GB" sz="2800" dirty="0" smtClean="0"/>
              <a:t>fitness</a:t>
            </a:r>
          </a:p>
          <a:p>
            <a:pPr marL="571500" indent="-514350" algn="l" rtl="0">
              <a:buFont typeface="+mj-lt"/>
              <a:buAutoNum type="arabicPeriod"/>
            </a:pPr>
            <a:endParaRPr lang="en-US" sz="2800" dirty="0"/>
          </a:p>
          <a:p>
            <a:pPr marL="0" indent="0" algn="l" rtl="0">
              <a:buNone/>
            </a:pPr>
            <a:r>
              <a:rPr lang="en-US" sz="2600" b="1" dirty="0" smtClean="0"/>
              <a:t>Collaborators:</a:t>
            </a:r>
          </a:p>
          <a:p>
            <a:pPr marL="0" indent="0" algn="l" rtl="0">
              <a:buNone/>
            </a:pPr>
            <a:r>
              <a:rPr lang="en-US" sz="2800" dirty="0" err="1" smtClean="0"/>
              <a:t>Eynat</a:t>
            </a:r>
            <a:r>
              <a:rPr lang="en-US" sz="2800" dirty="0" smtClean="0"/>
              <a:t> </a:t>
            </a:r>
            <a:r>
              <a:rPr lang="en-US" sz="2800" dirty="0" err="1"/>
              <a:t>Dellus</a:t>
            </a:r>
            <a:r>
              <a:rPr lang="en-US" sz="2800" dirty="0"/>
              <a:t>-Gur, </a:t>
            </a:r>
            <a:r>
              <a:rPr lang="en-US" sz="2800" dirty="0" err="1"/>
              <a:t>Maayan</a:t>
            </a:r>
            <a:r>
              <a:rPr lang="en-US" sz="2800" dirty="0"/>
              <a:t> Bibi, Uri </a:t>
            </a:r>
            <a:r>
              <a:rPr lang="en-US" sz="2800" dirty="0" err="1"/>
              <a:t>Obolski</a:t>
            </a:r>
            <a:r>
              <a:rPr lang="en-US" sz="2800" dirty="0" smtClean="0"/>
              <a:t>, Judith Berman, </a:t>
            </a:r>
            <a:r>
              <a:rPr lang="en-US" sz="2800" dirty="0" err="1" smtClean="0"/>
              <a:t>Lilach</a:t>
            </a:r>
            <a:r>
              <a:rPr lang="en-US" sz="2800" dirty="0" smtClean="0"/>
              <a:t> </a:t>
            </a:r>
            <a:r>
              <a:rPr lang="en-US" sz="2800" dirty="0" err="1" smtClean="0"/>
              <a:t>Hadany</a:t>
            </a:r>
            <a:r>
              <a:rPr lang="en-US" sz="2800" dirty="0" smtClean="0"/>
              <a:t> (Tel-Aviv University)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</a:t>
            </a:r>
            <a:r>
              <a:rPr lang="en-US" sz="2600" dirty="0" smtClean="0"/>
              <a:t>.</a:t>
            </a:r>
            <a:r>
              <a:rPr lang="en-US" sz="2600" dirty="0"/>
              <a:t> </a:t>
            </a:r>
            <a:r>
              <a:rPr lang="en-US" sz="2800" dirty="0"/>
              <a:t>Predicting microbial relative growth in a mixed culture from growth curve </a:t>
            </a:r>
            <a:r>
              <a:rPr lang="en-US" sz="2800" dirty="0" smtClean="0"/>
              <a:t>data</a:t>
            </a:r>
            <a:r>
              <a:rPr lang="en-US" sz="2600" dirty="0" smtClean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</a:t>
            </a:r>
            <a:r>
              <a:rPr lang="en-US" sz="2600" dirty="0" smtClean="0"/>
              <a:t>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8142" r="65192"/>
          <a:stretch/>
        </p:blipFill>
        <p:spPr bwMode="auto">
          <a:xfrm>
            <a:off x="6012160" y="1417638"/>
            <a:ext cx="2880320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44208" y="1461700"/>
            <a:ext cx="28803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9164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case: Citrate utilization in </a:t>
            </a:r>
            <a:r>
              <a:rPr lang="en-US" i="1" dirty="0" smtClean="0"/>
              <a:t>E. coli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GB" b="1" dirty="0" err="1" smtClean="0"/>
              <a:t>Quandt</a:t>
            </a:r>
            <a:r>
              <a:rPr lang="en-GB" b="1" dirty="0" smtClean="0"/>
              <a:t> et al., </a:t>
            </a:r>
            <a:r>
              <a:rPr lang="en-GB" b="1" dirty="0" err="1" smtClean="0"/>
              <a:t>eLife</a:t>
            </a:r>
            <a:r>
              <a:rPr lang="en-GB" b="1" dirty="0" smtClean="0"/>
              <a:t> </a:t>
            </a:r>
            <a:r>
              <a:rPr lang="en-GB" dirty="0" smtClean="0"/>
              <a:t>201</a:t>
            </a:r>
            <a:r>
              <a:rPr lang="en-GB" dirty="0"/>
              <a:t>5;10.7554/eLife.09696</a:t>
            </a:r>
            <a:r>
              <a:rPr lang="en-GB" b="1" dirty="0" smtClean="0"/>
              <a:t> </a:t>
            </a:r>
            <a:r>
              <a:rPr lang="en-GB" dirty="0" smtClean="0"/>
              <a:t>(</a:t>
            </a:r>
            <a:r>
              <a:rPr lang="en-GB" b="1" dirty="0" smtClean="0"/>
              <a:t>Barrick lab</a:t>
            </a:r>
            <a:r>
              <a:rPr lang="en-GB" dirty="0" smtClean="0"/>
              <a:t>)</a:t>
            </a:r>
          </a:p>
          <a:p>
            <a:pPr algn="l" rtl="0"/>
            <a:r>
              <a:rPr lang="en-US" dirty="0" smtClean="0"/>
              <a:t>mutations </a:t>
            </a:r>
            <a:r>
              <a:rPr lang="en-US" dirty="0"/>
              <a:t>in the </a:t>
            </a:r>
            <a:r>
              <a:rPr lang="en-US" i="1" dirty="0" err="1"/>
              <a:t>gltA</a:t>
            </a:r>
            <a:r>
              <a:rPr lang="en-US" dirty="0"/>
              <a:t> </a:t>
            </a:r>
            <a:r>
              <a:rPr lang="en-US" dirty="0" smtClean="0"/>
              <a:t>gene - </a:t>
            </a:r>
            <a:r>
              <a:rPr lang="en-US" dirty="0"/>
              <a:t>encodes citrate synthase (CS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 </a:t>
            </a:r>
            <a:r>
              <a:rPr lang="en-US" dirty="0"/>
              <a:t>before and after </a:t>
            </a:r>
            <a:r>
              <a:rPr lang="en-US" i="1" dirty="0" smtClean="0"/>
              <a:t>E. coli</a:t>
            </a:r>
            <a:r>
              <a:rPr lang="en-US" dirty="0" smtClean="0"/>
              <a:t> evolved to </a:t>
            </a:r>
            <a:r>
              <a:rPr lang="en-US" dirty="0"/>
              <a:t>grow aerobically on citrate (</a:t>
            </a:r>
            <a:r>
              <a:rPr lang="en-US" dirty="0" err="1"/>
              <a:t>Cit</a:t>
            </a:r>
            <a:r>
              <a:rPr lang="en-US" baseline="30000" dirty="0" smtClean="0"/>
              <a:t>+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first </a:t>
            </a:r>
            <a:r>
              <a:rPr lang="en-US" i="1" dirty="0" err="1"/>
              <a:t>gltA</a:t>
            </a:r>
            <a:r>
              <a:rPr lang="en-US" dirty="0"/>
              <a:t> </a:t>
            </a:r>
            <a:r>
              <a:rPr lang="en-US" dirty="0" smtClean="0"/>
              <a:t>mutation increases </a:t>
            </a:r>
            <a:r>
              <a:rPr lang="en-US" dirty="0"/>
              <a:t>CS </a:t>
            </a:r>
            <a:r>
              <a:rPr lang="en-US" dirty="0" smtClean="0"/>
              <a:t>activity, beneficial </a:t>
            </a:r>
            <a:r>
              <a:rPr lang="en-US" dirty="0"/>
              <a:t>for growth on </a:t>
            </a:r>
            <a:r>
              <a:rPr lang="en-US" dirty="0" smtClean="0"/>
              <a:t>acetate </a:t>
            </a:r>
          </a:p>
          <a:p>
            <a:pPr algn="l" rtl="0"/>
            <a:r>
              <a:rPr lang="en-US" dirty="0" smtClean="0"/>
              <a:t>contributed </a:t>
            </a:r>
            <a:r>
              <a:rPr lang="en-US" dirty="0"/>
              <a:t>to preserving the rudimentary </a:t>
            </a:r>
            <a:r>
              <a:rPr lang="en-US" dirty="0" err="1"/>
              <a:t>Cit</a:t>
            </a:r>
            <a:r>
              <a:rPr lang="en-US" baseline="30000" dirty="0"/>
              <a:t>+</a:t>
            </a:r>
            <a:r>
              <a:rPr lang="en-US" dirty="0"/>
              <a:t> trait from extinction </a:t>
            </a:r>
            <a:endParaRPr lang="en-US" dirty="0" smtClean="0"/>
          </a:p>
          <a:p>
            <a:pPr algn="l" rtl="0"/>
            <a:r>
              <a:rPr lang="en-US" dirty="0" err="1" smtClean="0"/>
              <a:t>Cit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en-US" dirty="0" smtClean="0"/>
              <a:t>then refined </a:t>
            </a:r>
            <a:r>
              <a:rPr lang="en-US" dirty="0"/>
              <a:t>by </a:t>
            </a:r>
            <a:r>
              <a:rPr lang="en-US" dirty="0" smtClean="0"/>
              <a:t>more mutations</a:t>
            </a:r>
          </a:p>
          <a:p>
            <a:pPr algn="l" rtl="0"/>
            <a:r>
              <a:rPr lang="en-US" dirty="0" smtClean="0"/>
              <a:t>The potentiating </a:t>
            </a:r>
            <a:r>
              <a:rPr lang="en-US" i="1" dirty="0" err="1"/>
              <a:t>gltA</a:t>
            </a:r>
            <a:r>
              <a:rPr lang="en-US" dirty="0"/>
              <a:t> mutation became deleterious to </a:t>
            </a:r>
            <a:r>
              <a:rPr lang="en-US" dirty="0" smtClean="0"/>
              <a:t>fitness</a:t>
            </a:r>
          </a:p>
          <a:p>
            <a:pPr algn="l" rtl="0"/>
            <a:r>
              <a:rPr lang="en-US" dirty="0" smtClean="0"/>
              <a:t>beneficial </a:t>
            </a:r>
            <a:r>
              <a:rPr lang="en-US" i="1" dirty="0" err="1"/>
              <a:t>gltA</a:t>
            </a:r>
            <a:r>
              <a:rPr lang="en-US" dirty="0"/>
              <a:t> mutations </a:t>
            </a:r>
            <a:r>
              <a:rPr lang="en-US" dirty="0" smtClean="0"/>
              <a:t>evolved to reduced </a:t>
            </a:r>
            <a:r>
              <a:rPr lang="en-US" dirty="0"/>
              <a:t>CS </a:t>
            </a:r>
            <a:r>
              <a:rPr lang="en-US" dirty="0" smtClean="0"/>
              <a:t>activity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Figure 4: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en-US" dirty="0" smtClean="0"/>
          </a:p>
          <a:p>
            <a:pPr marL="457200" indent="-457200" algn="l" rtl="0">
              <a:buAutoNum type="alphaUcParenR"/>
            </a:pPr>
            <a:r>
              <a:rPr lang="en-US" sz="1800" dirty="0"/>
              <a:t>E</a:t>
            </a:r>
            <a:r>
              <a:rPr lang="en-US" sz="1800" dirty="0" smtClean="0"/>
              <a:t>arly </a:t>
            </a:r>
            <a:r>
              <a:rPr lang="en-US" sz="1800" dirty="0" err="1" smtClean="0">
                <a:solidFill>
                  <a:srgbClr val="0070C0"/>
                </a:solidFill>
              </a:rPr>
              <a:t>Cit</a:t>
            </a:r>
            <a:r>
              <a:rPr lang="en-US" sz="1800" dirty="0" smtClean="0">
                <a:solidFill>
                  <a:srgbClr val="0070C0"/>
                </a:solidFill>
              </a:rPr>
              <a:t>+</a:t>
            </a:r>
            <a:r>
              <a:rPr lang="en-US" sz="1800" dirty="0" smtClean="0"/>
              <a:t> and </a:t>
            </a:r>
            <a:r>
              <a:rPr lang="en-US" sz="1800" dirty="0" err="1" smtClean="0">
                <a:solidFill>
                  <a:schemeClr val="accent2"/>
                </a:solidFill>
              </a:rPr>
              <a:t>Cit</a:t>
            </a:r>
            <a:r>
              <a:rPr lang="en-US" sz="1800" dirty="0" smtClean="0">
                <a:solidFill>
                  <a:schemeClr val="accent2"/>
                </a:solidFill>
              </a:rPr>
              <a:t>-</a:t>
            </a:r>
            <a:r>
              <a:rPr lang="en-US" sz="1800" dirty="0" smtClean="0"/>
              <a:t> </a:t>
            </a:r>
            <a:r>
              <a:rPr lang="en-US" sz="1800" dirty="0" err="1" smtClean="0"/>
              <a:t>revertant</a:t>
            </a:r>
            <a:r>
              <a:rPr lang="en-US" sz="1800" dirty="0" smtClean="0"/>
              <a:t> with gltA1 mutation: </a:t>
            </a:r>
            <a:r>
              <a:rPr lang="en-US" sz="1800" dirty="0" err="1">
                <a:solidFill>
                  <a:srgbClr val="0070C0"/>
                </a:solidFill>
              </a:rPr>
              <a:t>Cit</a:t>
            </a:r>
            <a:r>
              <a:rPr lang="en-US" sz="1800" dirty="0" smtClean="0">
                <a:solidFill>
                  <a:srgbClr val="0070C0"/>
                </a:solidFill>
              </a:rPr>
              <a:t>+</a:t>
            </a:r>
            <a:r>
              <a:rPr lang="en-US" sz="1800" dirty="0"/>
              <a:t> </a:t>
            </a:r>
            <a:r>
              <a:rPr lang="en-US" sz="1800" dirty="0" smtClean="0"/>
              <a:t>has higher K</a:t>
            </a:r>
          </a:p>
          <a:p>
            <a:pPr marL="457200" indent="-457200" algn="l" rtl="0">
              <a:buAutoNum type="alphaUcParenR"/>
            </a:pPr>
            <a:r>
              <a:rPr lang="en-US" sz="1800" dirty="0" smtClean="0"/>
              <a:t>Early </a:t>
            </a:r>
            <a:r>
              <a:rPr lang="en-US" sz="1800" dirty="0" err="1" smtClean="0">
                <a:solidFill>
                  <a:srgbClr val="0070C0"/>
                </a:solidFill>
              </a:rPr>
              <a:t>Cit</a:t>
            </a:r>
            <a:r>
              <a:rPr lang="en-US" sz="1800" dirty="0">
                <a:solidFill>
                  <a:srgbClr val="0070C0"/>
                </a:solidFill>
              </a:rPr>
              <a:t>+ </a:t>
            </a:r>
            <a:r>
              <a:rPr lang="en-US" sz="1800" dirty="0" smtClean="0"/>
              <a:t>and </a:t>
            </a:r>
            <a:r>
              <a:rPr lang="en-US" sz="1800" dirty="0" err="1">
                <a:solidFill>
                  <a:schemeClr val="accent2"/>
                </a:solidFill>
              </a:rPr>
              <a:t>Cit</a:t>
            </a:r>
            <a:r>
              <a:rPr lang="en-US" sz="1800" dirty="0">
                <a:solidFill>
                  <a:schemeClr val="accent2"/>
                </a:solidFill>
              </a:rPr>
              <a:t>-</a:t>
            </a:r>
            <a:r>
              <a:rPr lang="en-US" sz="1800" dirty="0" smtClean="0"/>
              <a:t> </a:t>
            </a:r>
            <a:r>
              <a:rPr lang="en-US" sz="1800" dirty="0" err="1"/>
              <a:t>revertant</a:t>
            </a:r>
            <a:r>
              <a:rPr lang="en-US" sz="1800" dirty="0"/>
              <a:t> </a:t>
            </a:r>
            <a:r>
              <a:rPr lang="en-US" sz="1800" dirty="0" smtClean="0"/>
              <a:t>with wildtype </a:t>
            </a:r>
            <a:r>
              <a:rPr lang="en-US" sz="1800" dirty="0" err="1" smtClean="0"/>
              <a:t>gltA</a:t>
            </a:r>
            <a:r>
              <a:rPr lang="en-US" sz="1800" dirty="0" smtClean="0"/>
              <a:t>: </a:t>
            </a:r>
            <a:r>
              <a:rPr lang="en-US" sz="1800" dirty="0" err="1" smtClean="0">
                <a:solidFill>
                  <a:schemeClr val="accent2"/>
                </a:solidFill>
              </a:rPr>
              <a:t>Cit</a:t>
            </a:r>
            <a:r>
              <a:rPr lang="en-US" sz="1800" dirty="0" smtClean="0">
                <a:solidFill>
                  <a:schemeClr val="accent2"/>
                </a:solidFill>
              </a:rPr>
              <a:t>- </a:t>
            </a:r>
            <a:r>
              <a:rPr lang="en-US" sz="1800" dirty="0" smtClean="0"/>
              <a:t>has shorter lag and lower K</a:t>
            </a:r>
          </a:p>
          <a:p>
            <a:pPr marL="457200" indent="-457200" algn="l" rtl="0">
              <a:buAutoNum type="alphaUcParenR"/>
            </a:pPr>
            <a:r>
              <a:rPr lang="en-US" sz="1800" dirty="0" smtClean="0"/>
              <a:t>Relative fitness </a:t>
            </a:r>
            <a:r>
              <a:rPr lang="en-US" sz="1800" dirty="0" err="1">
                <a:solidFill>
                  <a:srgbClr val="0070C0"/>
                </a:solidFill>
              </a:rPr>
              <a:t>Cit</a:t>
            </a:r>
            <a:r>
              <a:rPr lang="en-US" sz="1800" dirty="0">
                <a:solidFill>
                  <a:srgbClr val="0070C0"/>
                </a:solidFill>
              </a:rPr>
              <a:t>+ </a:t>
            </a:r>
            <a:r>
              <a:rPr lang="en-US" sz="1800" dirty="0" smtClean="0"/>
              <a:t>vs. </a:t>
            </a:r>
            <a:r>
              <a:rPr lang="en-US" sz="1800" dirty="0" err="1">
                <a:solidFill>
                  <a:schemeClr val="accent2"/>
                </a:solidFill>
              </a:rPr>
              <a:t>Cit</a:t>
            </a:r>
            <a:r>
              <a:rPr lang="en-US" sz="1800" dirty="0">
                <a:solidFill>
                  <a:schemeClr val="accent2"/>
                </a:solidFill>
              </a:rPr>
              <a:t>- </a:t>
            </a:r>
            <a:r>
              <a:rPr lang="en-US" sz="1800" dirty="0" smtClean="0"/>
              <a:t>from competition assays</a:t>
            </a:r>
            <a:endParaRPr lang="en-US" sz="2000" dirty="0" smtClean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078663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0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63148"/>
            <a:ext cx="7078663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workspace\curveball_project\data\jbarrick\Curveball - gltA1 potentiates Cit+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35356"/>
            <a:ext cx="7077600" cy="196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609600" y="5254892"/>
            <a:ext cx="8229600" cy="102367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251520" y="5805264"/>
            <a:ext cx="8640960" cy="1296144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GB" sz="2400" dirty="0" smtClean="0"/>
              <a:t>Reproduce Fig. 4 with </a:t>
            </a:r>
            <a:r>
              <a:rPr lang="en-GB" sz="2400" i="1" dirty="0" smtClean="0"/>
              <a:t>Curveball</a:t>
            </a:r>
            <a:r>
              <a:rPr lang="en-GB" sz="2400" dirty="0" smtClean="0"/>
              <a:t> using </a:t>
            </a:r>
            <a:r>
              <a:rPr lang="en-GB" sz="2400" b="1" i="1" u="sng" dirty="0" smtClean="0"/>
              <a:t>only</a:t>
            </a:r>
            <a:r>
              <a:rPr lang="en-GB" sz="2400" dirty="0" smtClean="0"/>
              <a:t> </a:t>
            </a:r>
            <a:r>
              <a:rPr lang="en-GB" sz="2400" dirty="0" smtClean="0"/>
              <a:t>growth curves </a:t>
            </a:r>
            <a:r>
              <a:rPr lang="en-GB" sz="2400" dirty="0" smtClean="0"/>
              <a:t>data</a:t>
            </a:r>
            <a:endParaRPr lang="he-IL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387813" y="1311151"/>
            <a:ext cx="3981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Fig</a:t>
            </a:r>
            <a:r>
              <a:rPr lang="en-US" sz="2400" dirty="0"/>
              <a:t>. 4 from </a:t>
            </a:r>
            <a:r>
              <a:rPr lang="en-GB" sz="2400" dirty="0" err="1"/>
              <a:t>Quandt</a:t>
            </a:r>
            <a:r>
              <a:rPr lang="en-GB" sz="2400" dirty="0"/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12175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8" y="2522513"/>
            <a:ext cx="4680000" cy="122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workspace\curveball_project\data\jbarrick\Curveball - gltA1 potentiates Cit+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8" y="3812218"/>
            <a:ext cx="4680000" cy="130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148064" y="1340768"/>
            <a:ext cx="3837112" cy="518457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35496" y="5114802"/>
            <a:ext cx="5256584" cy="529748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GB" sz="2400" dirty="0" smtClean="0"/>
              <a:t>Reproduce Fig. 4 with </a:t>
            </a:r>
            <a:r>
              <a:rPr lang="en-GB" sz="2400" b="1" dirty="0" smtClean="0"/>
              <a:t>Curveball</a:t>
            </a:r>
            <a:endParaRPr lang="he-IL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72793" y="2060848"/>
            <a:ext cx="3981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Fig</a:t>
            </a:r>
            <a:r>
              <a:rPr lang="en-US" sz="2400" dirty="0"/>
              <a:t>. 4 from </a:t>
            </a:r>
            <a:r>
              <a:rPr lang="en-GB" sz="2400" dirty="0" err="1"/>
              <a:t>Quandt</a:t>
            </a:r>
            <a:r>
              <a:rPr lang="en-GB" sz="2400" dirty="0"/>
              <a:t> et al., 2015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4412" y="2303181"/>
            <a:ext cx="3744416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The discrepancy between panel </a:t>
            </a:r>
            <a:r>
              <a:rPr lang="en-US" b="1" dirty="0" smtClean="0"/>
              <a:t>C</a:t>
            </a:r>
            <a:r>
              <a:rPr lang="en-US" dirty="0" smtClean="0"/>
              <a:t> In the top and bottom figures can be explained by: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model fits are not perfect, especially in </a:t>
            </a:r>
            <a:r>
              <a:rPr lang="en-US" dirty="0" err="1" smtClean="0"/>
              <a:t>Cit</a:t>
            </a:r>
            <a:r>
              <a:rPr lang="en-US" dirty="0" smtClean="0"/>
              <a:t>+ </a:t>
            </a:r>
            <a:r>
              <a:rPr lang="en-US" dirty="0" err="1" smtClean="0"/>
              <a:t>gltA</a:t>
            </a:r>
            <a:r>
              <a:rPr lang="en-US" baseline="30000" dirty="0" err="1" smtClean="0"/>
              <a:t>wt</a:t>
            </a:r>
            <a:r>
              <a:rPr lang="en-US" dirty="0" smtClean="0"/>
              <a:t>: there is a strange “bump” in the curves.</a:t>
            </a:r>
            <a:endParaRPr lang="en-US" baseline="30000" dirty="0" smtClean="0"/>
          </a:p>
          <a:p>
            <a:pPr marL="342900" indent="-342900">
              <a:buAutoNum type="arabicPeriod"/>
            </a:pPr>
            <a:r>
              <a:rPr lang="en-US" dirty="0" smtClean="0"/>
              <a:t>Competition and growth assays were done in different conditions: 100</a:t>
            </a:r>
            <a:r>
              <a:rPr lang="en-GB" dirty="0" err="1" smtClean="0"/>
              <a:t>uL</a:t>
            </a:r>
            <a:r>
              <a:rPr lang="en-GB" dirty="0" smtClean="0"/>
              <a:t> x 96 wells vs. 50mL flasks; x10 glucose concentration in growth assays.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547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10328076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20000"/>
            </a:srgbClr>
          </a:solidFill>
        </p:spPr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525963"/>
          </a:xfrm>
          <a:solidFill>
            <a:srgbClr val="FFFFFF">
              <a:alpha val="20000"/>
            </a:srgbClr>
          </a:solidFill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2" algn="l" rtl="0"/>
            <a:r>
              <a:rPr lang="en-US" dirty="0"/>
              <a:t>D</a:t>
            </a:r>
            <a:r>
              <a:rPr lang="en-US" dirty="0" smtClean="0"/>
              <a:t>iauxic shift: glucose-ethanol, glucose-lactose etc.</a:t>
            </a:r>
          </a:p>
          <a:p>
            <a:pPr lvl="2" algn="l" rtl="0"/>
            <a:r>
              <a:rPr lang="en-US" dirty="0" smtClean="0"/>
              <a:t>Changing drug concentrations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direct interactions</a:t>
            </a:r>
          </a:p>
          <a:p>
            <a:pPr algn="l" rtl="0"/>
            <a:r>
              <a:rPr lang="en-US" dirty="0"/>
              <a:t>Compete 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/>
              <a:t>Interpret fitness </a:t>
            </a:r>
            <a:r>
              <a:rPr lang="en-US" dirty="0" smtClean="0"/>
              <a:t>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196752"/>
            <a:ext cx="387078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Collaborators on </a:t>
            </a:r>
            <a:r>
              <a:rPr lang="en-US" sz="2400" b="1" dirty="0" smtClean="0"/>
              <a:t>Curveball:</a:t>
            </a:r>
          </a:p>
          <a:p>
            <a:r>
              <a:rPr lang="en-US" sz="2400" b="1" dirty="0" err="1" smtClean="0"/>
              <a:t>Hadany</a:t>
            </a:r>
            <a:r>
              <a:rPr lang="en-US" sz="2400" b="1" dirty="0" smtClean="0"/>
              <a:t> </a:t>
            </a:r>
            <a:r>
              <a:rPr lang="en-US" sz="2400" b="1" dirty="0" smtClean="0"/>
              <a:t>Lab</a:t>
            </a:r>
            <a:endParaRPr lang="en-US" sz="2400" b="1" dirty="0"/>
          </a:p>
          <a:p>
            <a:r>
              <a:rPr lang="en-US" sz="2400" dirty="0" err="1" smtClean="0"/>
              <a:t>Lilach</a:t>
            </a:r>
            <a:r>
              <a:rPr lang="en-US" sz="2400" dirty="0" smtClean="0"/>
              <a:t> </a:t>
            </a:r>
            <a:r>
              <a:rPr lang="en-US" sz="2400" dirty="0"/>
              <a:t>Hadany</a:t>
            </a:r>
          </a:p>
          <a:p>
            <a:r>
              <a:rPr lang="en-US" sz="2400" dirty="0"/>
              <a:t>Uri </a:t>
            </a:r>
            <a:r>
              <a:rPr lang="en-US" sz="2400" dirty="0" err="1"/>
              <a:t>Obolski</a:t>
            </a:r>
            <a:endParaRPr lang="en-US" sz="2400" dirty="0"/>
          </a:p>
          <a:p>
            <a:r>
              <a:rPr lang="en-US" sz="2400" dirty="0" err="1"/>
              <a:t>Eynat</a:t>
            </a:r>
            <a:r>
              <a:rPr lang="en-US" sz="2400" dirty="0"/>
              <a:t> </a:t>
            </a:r>
            <a:r>
              <a:rPr lang="en-US" sz="2400" dirty="0" err="1" smtClean="0"/>
              <a:t>Dellus</a:t>
            </a:r>
            <a:r>
              <a:rPr lang="en-US" sz="2400" dirty="0" smtClean="0"/>
              <a:t>-Gur</a:t>
            </a:r>
          </a:p>
          <a:p>
            <a:endParaRPr lang="en-US" sz="2400" dirty="0" smtClean="0"/>
          </a:p>
          <a:p>
            <a:r>
              <a:rPr lang="en-US" sz="2400" b="1" dirty="0" smtClean="0"/>
              <a:t>Berman Lab</a:t>
            </a:r>
            <a:endParaRPr lang="en-US" sz="2400" b="1" dirty="0"/>
          </a:p>
          <a:p>
            <a:r>
              <a:rPr lang="en-US" sz="2400" dirty="0"/>
              <a:t>Judith Berman</a:t>
            </a:r>
          </a:p>
          <a:p>
            <a:r>
              <a:rPr lang="en-US" sz="2400" dirty="0" err="1" smtClean="0"/>
              <a:t>Maayan</a:t>
            </a:r>
            <a:r>
              <a:rPr lang="en-US" sz="2400" dirty="0" smtClean="0"/>
              <a:t> Bibi</a:t>
            </a:r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386104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36" y="4966993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40" y="4843362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034073" y="4077152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13187" y="5085184"/>
            <a:ext cx="4913312" cy="1815882"/>
            <a:chOff x="1026840" y="5356373"/>
            <a:chExt cx="4913312" cy="1815882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72115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815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b="1" dirty="0"/>
                <a:t>yoav@yoavram.com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 err="1" smtClean="0"/>
                <a:t>yoavram</a:t>
              </a:r>
              <a:endParaRPr lang="en-US" sz="2800" b="1" dirty="0" smtClean="0"/>
            </a:p>
            <a:p>
              <a:pPr algn="l" rtl="0"/>
              <a:r>
                <a:rPr lang="en-US" sz="2800" b="1" dirty="0" smtClean="0"/>
                <a:t>github.com/</a:t>
              </a:r>
              <a:r>
                <a:rPr lang="en-US" sz="2800" b="1" dirty="0" err="1" smtClean="0"/>
                <a:t>yoavram</a:t>
              </a:r>
              <a:endParaRPr lang="en-US" sz="2800" b="1" dirty="0"/>
            </a:p>
            <a:p>
              <a:pPr algn="l" rtl="0"/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20" y="1356071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68" y="1356071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14312" y="2732727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8" y="6054923"/>
            <a:ext cx="329952" cy="329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9502" y="5856714"/>
            <a:ext cx="2004287" cy="758379"/>
          </a:xfrm>
          <a:prstGeom prst="rect">
            <a:avLst/>
          </a:prstGeom>
        </p:spPr>
      </p:pic>
      <p:pic>
        <p:nvPicPr>
          <p:cNvPr id="25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54" y="2697191"/>
            <a:ext cx="1206377" cy="11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5"/>
    </mc:Choice>
    <mc:Fallback xmlns="">
      <p:transition spd="slow" advTm="42225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27384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8373616" cy="2332856"/>
          </a:xfrm>
          <a:solidFill>
            <a:srgbClr val="000000">
              <a:alpha val="50196"/>
            </a:srgbClr>
          </a:solidFill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Presentation:</a:t>
            </a: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/EcoEvoLunch2017</a:t>
            </a:r>
          </a:p>
          <a:p>
            <a:pPr marL="0" indent="0" algn="l" rtl="0">
              <a:buNone/>
            </a:pP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49893" y="328498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5536" y="4509120"/>
            <a:ext cx="4913312" cy="1815882"/>
            <a:chOff x="1026840" y="5356373"/>
            <a:chExt cx="4913312" cy="1815882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72115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68152" y="5356373"/>
              <a:ext cx="4572000" cy="1815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b="1" dirty="0"/>
                <a:t>yoav@yoavram.com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 err="1" smtClean="0"/>
                <a:t>yoavram</a:t>
              </a:r>
              <a:endParaRPr lang="en-US" sz="2800" b="1" dirty="0" smtClean="0"/>
            </a:p>
            <a:p>
              <a:pPr algn="l" rtl="0"/>
              <a:r>
                <a:rPr lang="en-US" sz="2800" b="1" dirty="0" smtClean="0"/>
                <a:t>github.com/</a:t>
              </a:r>
              <a:r>
                <a:rPr lang="en-US" sz="2800" b="1" dirty="0" err="1" smtClean="0"/>
                <a:t>yoavram</a:t>
              </a:r>
              <a:endParaRPr lang="en-US" sz="2800" b="1" dirty="0"/>
            </a:p>
            <a:p>
              <a:pPr algn="l" rtl="0"/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8" y="5475312"/>
            <a:ext cx="329952" cy="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High-fidelity polymerase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Error-prone polymerases</a:t>
            </a:r>
            <a:endParaRPr lang="he-IL" sz="1200" dirty="0"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98" y="2340525"/>
            <a:ext cx="2438400" cy="20044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549" y="4796348"/>
            <a:ext cx="2496502" cy="1799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026561" y="6300028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Open Sans" panose="020B0606030504020204" pitchFamily="34" charset="0"/>
              </a:rPr>
              <a:t>D. Melanogaster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7298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Null hypothesis</a:t>
            </a:r>
          </a:p>
          <a:p>
            <a:pPr algn="l" rtl="0"/>
            <a:r>
              <a:rPr lang="en-US" sz="2800" b="0" dirty="0" smtClean="0"/>
              <a:t>Mutagenesis is the by-product of stress</a:t>
            </a:r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Alternative non-adaptive hypotheses</a:t>
            </a:r>
          </a:p>
          <a:p>
            <a:pPr algn="l" rtl="0"/>
            <a:r>
              <a:rPr lang="en-US" sz="2800" b="0" dirty="0" smtClean="0"/>
              <a:t>Cost of replication </a:t>
            </a:r>
            <a:r>
              <a:rPr lang="en-US" sz="2800" b="0" dirty="0" smtClean="0"/>
              <a:t>fidelity</a:t>
            </a:r>
          </a:p>
          <a:p>
            <a:pPr algn="l" rtl="0"/>
            <a:r>
              <a:rPr lang="en-US" sz="2800" dirty="0" smtClean="0"/>
              <a:t>Drift barrier hypothesis</a:t>
            </a:r>
          </a:p>
          <a:p>
            <a:pPr algn="l" rtl="0"/>
            <a:r>
              <a:rPr lang="en-US" sz="2800" b="0" dirty="0" smtClean="0"/>
              <a:t>Pleiotropy</a:t>
            </a:r>
            <a:endParaRPr lang="en-US" sz="2800" b="0" dirty="0" smtClean="0"/>
          </a:p>
          <a:p>
            <a:pPr marL="0" indent="0" algn="l" rtl="0">
              <a:buNone/>
            </a:pPr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Adaptive hypothesis</a:t>
            </a:r>
          </a:p>
          <a:p>
            <a:pPr algn="l" rtl="0"/>
            <a:r>
              <a:rPr lang="en-US" sz="2800" b="0" dirty="0" smtClean="0"/>
              <a:t>2</a:t>
            </a:r>
            <a:r>
              <a:rPr lang="en-US" sz="2800" b="0" baseline="30000" dirty="0" smtClean="0"/>
              <a:t>nd</a:t>
            </a:r>
            <a:r>
              <a:rPr lang="en-US" sz="2800" b="0" dirty="0" smtClean="0"/>
              <a:t> order selection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13227</TotalTime>
  <Words>1937</Words>
  <Application>Microsoft Macintosh PowerPoint</Application>
  <PresentationFormat>On-screen Show (4:3)</PresentationFormat>
  <Paragraphs>397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Cambria Math</vt:lpstr>
      <vt:lpstr>Consolas</vt:lpstr>
      <vt:lpstr>Courier New</vt:lpstr>
      <vt:lpstr>Mangal</vt:lpstr>
      <vt:lpstr>Open Sans</vt:lpstr>
      <vt:lpstr>Times New Roman</vt:lpstr>
      <vt:lpstr>Arial</vt:lpstr>
      <vt:lpstr>Office Theme</vt:lpstr>
      <vt:lpstr>PowerPoint Presentation</vt:lpstr>
      <vt:lpstr>The Evolution of  Stress-Induced  Mutagenesis</vt:lpstr>
      <vt:lpstr>Mutation rate evolution 101</vt:lpstr>
      <vt:lpstr>Variability in mutation rates</vt:lpstr>
      <vt:lpstr>Stress-induced mutagenesis</vt:lpstr>
      <vt:lpstr>Evidence</vt:lpstr>
      <vt:lpstr>Evolution of stress-induced mutagenesis</vt:lpstr>
      <vt:lpstr>SIM Breaks the adaptability-adaptedness trade-off</vt:lpstr>
      <vt:lpstr>SIM wins competitions</vt:lpstr>
      <vt:lpstr>Conclusions</vt:lpstr>
      <vt:lpstr>Predicting microbial growth in a mixed culture</vt:lpstr>
      <vt:lpstr>Which is fitter?</vt:lpstr>
      <vt:lpstr>Which is fitter?</vt:lpstr>
      <vt:lpstr>How much fitter???</vt:lpstr>
      <vt:lpstr>Growth phases</vt:lpstr>
      <vt:lpstr>Competition experiments</vt:lpstr>
      <vt:lpstr>Direct interactions</vt:lpstr>
      <vt:lpstr>Competition experiments</vt:lpstr>
      <vt:lpstr>Competition experiments</vt:lpstr>
      <vt:lpstr>Competition experiments</vt:lpstr>
      <vt:lpstr>Growth models</vt:lpstr>
      <vt:lpstr>Exponential model</vt:lpstr>
      <vt:lpstr>Exponential model</vt:lpstr>
      <vt:lpstr>Three growth phases?</vt:lpstr>
      <vt:lpstr>Logistic model</vt:lpstr>
      <vt:lpstr>Logistic model: why?</vt:lpstr>
      <vt:lpstr>Generalized logistic (Richards) model</vt:lpstr>
      <vt:lpstr>Generalized logistic (Richards) model</vt:lpstr>
      <vt:lpstr>Baranyi-Roberts model</vt:lpstr>
      <vt:lpstr>Lag phase</vt:lpstr>
      <vt:lpstr>Baranyi-Roberts model</vt:lpstr>
      <vt:lpstr>Competition model</vt:lpstr>
      <vt:lpstr>Competitions model</vt:lpstr>
      <vt:lpstr>PowerPoint Presentation</vt:lpstr>
      <vt:lpstr>Testing the predictive framework</vt:lpstr>
      <vt:lpstr>Testing the predictive framework</vt:lpstr>
      <vt:lpstr>Testing the predictive framework</vt:lpstr>
      <vt:lpstr>Testing the predictive framework</vt:lpstr>
      <vt:lpstr>Growth curves data</vt:lpstr>
      <vt:lpstr>Growth curves data</vt:lpstr>
      <vt:lpstr>Competition prediction</vt:lpstr>
      <vt:lpstr>Summary</vt:lpstr>
      <vt:lpstr>Test case: Citrate utilization in E. coli</vt:lpstr>
      <vt:lpstr>Test case: Citrate utilization in E. coli</vt:lpstr>
      <vt:lpstr>Test case: Citrate utilization in E. coli</vt:lpstr>
      <vt:lpstr>Test case: Citrate utilization in E. coli</vt:lpstr>
      <vt:lpstr>Future directions</vt:lpstr>
      <vt:lpstr>Acknowledgments</vt:lpstr>
      <vt:lpstr>PowerPoint Presentation</vt:lpstr>
    </vt:vector>
  </TitlesOfParts>
  <Company>TAU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121</cp:revision>
  <dcterms:created xsi:type="dcterms:W3CDTF">2013-10-16T06:44:56Z</dcterms:created>
  <dcterms:modified xsi:type="dcterms:W3CDTF">2017-02-06T19:05:02Z</dcterms:modified>
</cp:coreProperties>
</file>